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4"/>
  </p:notesMasterIdLst>
  <p:sldIdLst>
    <p:sldId id="410" r:id="rId3"/>
    <p:sldId id="383" r:id="rId5"/>
    <p:sldId id="341" r:id="rId6"/>
    <p:sldId id="342" r:id="rId7"/>
    <p:sldId id="344" r:id="rId8"/>
    <p:sldId id="343" r:id="rId9"/>
    <p:sldId id="345" r:id="rId10"/>
    <p:sldId id="346" r:id="rId11"/>
    <p:sldId id="347" r:id="rId12"/>
    <p:sldId id="348" r:id="rId13"/>
    <p:sldId id="395" r:id="rId14"/>
  </p:sldIdLst>
  <p:sldSz cx="9144000" cy="5143500" type="screen16x9"/>
  <p:notesSz cx="6858000" cy="9144000"/>
  <p:embeddedFontLst>
    <p:embeddedFont>
      <p:font typeface="Lato Hairline" panose="020F0502020204030203"/>
      <p:regular r:id="rId18"/>
    </p:embeddedFont>
    <p:embeddedFont>
      <p:font typeface="Lato Light" panose="020F0502020204030203"/>
      <p:regular r:id="rId19"/>
    </p:embeddedFont>
    <p:embeddedFont>
      <p:font typeface="NewCentury-Narrow" panose="020B0500000000000000" pitchFamily="34" charset="0"/>
      <p:regular r:id="rId20"/>
    </p:embeddedFont>
    <p:embeddedFont>
      <p:font typeface="Lato Light" panose="020F0502020204030203"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83" autoAdjust="0"/>
    <p:restoredTop sz="94660"/>
  </p:normalViewPr>
  <p:slideViewPr>
    <p:cSldViewPr snapToGrid="0">
      <p:cViewPr varScale="1">
        <p:scale>
          <a:sx n="75" d="100"/>
          <a:sy n="75" d="100"/>
        </p:scale>
        <p:origin x="92" y="44"/>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jpeg>
</file>

<file path=ppt/media/image13.png>
</file>

<file path=ppt/media/image14.jpeg>
</file>

<file path=ppt/media/image15.jpeg>
</file>

<file path=ppt/media/image16.png>
</file>

<file path=ppt/media/image17.jpeg>
</file>

<file path=ppt/media/image18.png>
</file>

<file path=ppt/media/image19.png>
</file>

<file path=ppt/media/image2.png>
</file>

<file path=ppt/media/image20.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6"/>
        <p:cNvGrpSpPr/>
        <p:nvPr/>
      </p:nvGrpSpPr>
      <p:grpSpPr>
        <a:xfrm>
          <a:off x="0" y="0"/>
          <a:ext cx="0" cy="0"/>
          <a:chOff x="0" y="0"/>
          <a:chExt cx="0" cy="0"/>
        </a:xfrm>
      </p:grpSpPr>
      <p:sp>
        <p:nvSpPr>
          <p:cNvPr id="137" name="Google Shape;137;g64629e7e5b_3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g64629e7e5b_33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6"/>
        <p:cNvGrpSpPr/>
        <p:nvPr/>
      </p:nvGrpSpPr>
      <p:grpSpPr>
        <a:xfrm>
          <a:off x="0" y="0"/>
          <a:ext cx="0" cy="0"/>
          <a:chOff x="0" y="0"/>
          <a:chExt cx="0" cy="0"/>
        </a:xfrm>
      </p:grpSpPr>
      <p:sp>
        <p:nvSpPr>
          <p:cNvPr id="137" name="Google Shape;137;g64629e7e5b_3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g64629e7e5b_33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stretch>
            <a:fillRect/>
          </a:stretch>
        </a:blipFill>
        <a:effectLst/>
      </p:bgPr>
    </p:bg>
    <p:spTree>
      <p:nvGrpSpPr>
        <p:cNvPr id="1" name="Shape 12"/>
        <p:cNvGrpSpPr/>
        <p:nvPr/>
      </p:nvGrpSpPr>
      <p:grpSpPr>
        <a:xfrm>
          <a:off x="0" y="0"/>
          <a:ext cx="0" cy="0"/>
          <a:chOff x="0" y="0"/>
          <a:chExt cx="0" cy="0"/>
        </a:xfrm>
      </p:grpSpPr>
      <p:pic>
        <p:nvPicPr>
          <p:cNvPr id="13" name="Google Shape;13;p3" descr="paint_transparent4.png"/>
          <p:cNvPicPr preferRelativeResize="0"/>
          <p:nvPr/>
        </p:nvPicPr>
        <p:blipFill rotWithShape="1">
          <a:blip r:embed="rId3"/>
          <a:srcRect r="49954"/>
          <a:stretch>
            <a:fillRect/>
          </a:stretch>
        </p:blipFill>
        <p:spPr>
          <a:xfrm>
            <a:off x="4567925" y="0"/>
            <a:ext cx="4576075" cy="5143524"/>
          </a:xfrm>
          <a:prstGeom prst="rect">
            <a:avLst/>
          </a:prstGeom>
          <a:noFill/>
          <a:ln>
            <a:noFill/>
          </a:ln>
        </p:spPr>
      </p:pic>
      <p:sp>
        <p:nvSpPr>
          <p:cNvPr id="14" name="Google Shape;14;p3"/>
          <p:cNvSpPr/>
          <p:nvPr/>
        </p:nvSpPr>
        <p:spPr>
          <a:xfrm>
            <a:off x="0" y="-150"/>
            <a:ext cx="53007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3"/>
          <p:cNvSpPr txBox="1">
            <a:spLocks noGrp="1"/>
          </p:cNvSpPr>
          <p:nvPr>
            <p:ph type="ctrTitle"/>
          </p:nvPr>
        </p:nvSpPr>
        <p:spPr>
          <a:xfrm>
            <a:off x="685800" y="2878750"/>
            <a:ext cx="39147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6" name="Google Shape;16;p3"/>
          <p:cNvSpPr txBox="1">
            <a:spLocks noGrp="1"/>
          </p:cNvSpPr>
          <p:nvPr>
            <p:ph type="subTitle" idx="1"/>
          </p:nvPr>
        </p:nvSpPr>
        <p:spPr>
          <a:xfrm>
            <a:off x="685800" y="3983054"/>
            <a:ext cx="39147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sz="1400">
                <a:solidFill>
                  <a:schemeClr val="dk2"/>
                </a:solidFill>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 2 columns">
  <p:cSld name="TITLE_AND_TWO_COLUMNS">
    <p:bg>
      <p:bgPr>
        <a:blipFill>
          <a:blip r:embed="rId2"/>
          <a:stretch>
            <a:fillRect/>
          </a:stretch>
        </a:blipFill>
        <a:effectLst/>
      </p:bgPr>
    </p:bg>
    <p:spTree>
      <p:nvGrpSpPr>
        <p:cNvPr id="1" name="Shape 26"/>
        <p:cNvGrpSpPr/>
        <p:nvPr/>
      </p:nvGrpSpPr>
      <p:grpSpPr>
        <a:xfrm>
          <a:off x="0" y="0"/>
          <a:ext cx="0" cy="0"/>
          <a:chOff x="0" y="0"/>
          <a:chExt cx="0" cy="0"/>
        </a:xfrm>
      </p:grpSpPr>
      <p:pic>
        <p:nvPicPr>
          <p:cNvPr id="27" name="Google Shape;27;p6" descr="paint_transparent1.png"/>
          <p:cNvPicPr preferRelativeResize="0"/>
          <p:nvPr/>
        </p:nvPicPr>
        <p:blipFill>
          <a:blip r:embed="rId3"/>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29" name="Google Shape;29;p6"/>
          <p:cNvSpPr txBox="1">
            <a:spLocks noGrp="1"/>
          </p:cNvSpPr>
          <p:nvPr>
            <p:ph type="body" idx="1"/>
          </p:nvPr>
        </p:nvSpPr>
        <p:spPr>
          <a:xfrm>
            <a:off x="457200" y="2211825"/>
            <a:ext cx="2675100" cy="2637900"/>
          </a:xfrm>
          <a:prstGeom prst="rect">
            <a:avLst/>
          </a:prstGeom>
        </p:spPr>
        <p:txBody>
          <a:bodyPr spcFirstLastPara="1" wrap="square" lIns="91425" tIns="91425" rIns="91425" bIns="91425"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p:txBody>
      </p:sp>
      <p:sp>
        <p:nvSpPr>
          <p:cNvPr id="30" name="Google Shape;30;p6"/>
          <p:cNvSpPr txBox="1">
            <a:spLocks noGrp="1"/>
          </p:cNvSpPr>
          <p:nvPr>
            <p:ph type="body" idx="2"/>
          </p:nvPr>
        </p:nvSpPr>
        <p:spPr>
          <a:xfrm>
            <a:off x="3293406" y="2211825"/>
            <a:ext cx="2675100" cy="2637900"/>
          </a:xfrm>
          <a:prstGeom prst="rect">
            <a:avLst/>
          </a:prstGeom>
        </p:spPr>
        <p:txBody>
          <a:bodyPr spcFirstLastPara="1" wrap="square" lIns="91425" tIns="91425" rIns="91425" bIns="91425"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p:txBody>
      </p:sp>
      <p:sp>
        <p:nvSpPr>
          <p:cNvPr id="31" name="Google Shape;31;p6"/>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bg>
      <p:bgPr>
        <a:blipFill>
          <a:blip r:embed="rId2"/>
          <a:stretch>
            <a:fillRect/>
          </a:stretch>
        </a:blipFill>
        <a:effectLst/>
      </p:bgPr>
    </p:bg>
    <p:spTree>
      <p:nvGrpSpPr>
        <p:cNvPr id="1" name="Shape 39"/>
        <p:cNvGrpSpPr/>
        <p:nvPr/>
      </p:nvGrpSpPr>
      <p:grpSpPr>
        <a:xfrm>
          <a:off x="0" y="0"/>
          <a:ext cx="0" cy="0"/>
          <a:chOff x="0" y="0"/>
          <a:chExt cx="0" cy="0"/>
        </a:xfrm>
      </p:grpSpPr>
      <p:pic>
        <p:nvPicPr>
          <p:cNvPr id="40" name="Google Shape;40;p8" descr="paint_transparent1.png"/>
          <p:cNvPicPr preferRelativeResize="0"/>
          <p:nvPr/>
        </p:nvPicPr>
        <p:blipFill>
          <a:blip r:embed="rId3"/>
          <a:stretch>
            <a:fillRect/>
          </a:stretch>
        </p:blipFill>
        <p:spPr>
          <a:xfrm>
            <a:off x="0" y="0"/>
            <a:ext cx="9144000" cy="5143500"/>
          </a:xfrm>
          <a:prstGeom prst="rect">
            <a:avLst/>
          </a:prstGeom>
          <a:noFill/>
          <a:ln>
            <a:noFill/>
          </a:ln>
        </p:spPr>
      </p:pic>
      <p:sp>
        <p:nvSpPr>
          <p:cNvPr id="41" name="Google Shape;41;p8"/>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42" name="Google Shape;42;p8"/>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862FF86F-9108-47B2-92C1-4ADC5E9EE0E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1EB98A-8481-42D3-ADC8-7F84A8FACCA9}" type="slidenum">
              <a:rPr lang="en-US" smtClean="0"/>
            </a:fld>
            <a:endParaRPr lang="en-US"/>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2FF86F-9108-47B2-92C1-4ADC5E9EE0E2}"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1EB98A-8481-42D3-ADC8-7F84A8FACCA9}" type="slidenum">
              <a:rPr lang="en-US" smtClean="0"/>
            </a:fld>
            <a:endParaRPr lang="en-US"/>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1348975"/>
            <a:ext cx="5511300" cy="857400"/>
          </a:xfrm>
          <a:prstGeom prst="rect">
            <a:avLst/>
          </a:prstGeom>
          <a:noFill/>
          <a:ln>
            <a:noFill/>
          </a:ln>
        </p:spPr>
        <p:txBody>
          <a:bodyPr spcFirstLastPara="1" wrap="square" lIns="91425" tIns="91425" rIns="91425" bIns="91425" anchor="b" anchorCtr="0">
            <a:noAutofit/>
          </a:bodyPr>
          <a:lstStyle>
            <a:lvl1pPr lvl="0">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1pPr>
            <a:lvl2pPr lvl="1">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2pPr>
            <a:lvl3pPr lvl="2">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3pPr>
            <a:lvl4pPr lvl="3">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4pPr>
            <a:lvl5pPr lvl="4">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5pPr>
            <a:lvl6pPr lvl="5">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6pPr>
            <a:lvl7pPr lvl="6">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7pPr>
            <a:lvl8pPr lvl="7">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8pPr>
            <a:lvl9pPr lvl="8">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9pPr>
          </a:lstStyle>
          <a:p/>
        </p:txBody>
      </p:sp>
      <p:sp>
        <p:nvSpPr>
          <p:cNvPr id="7" name="Google Shape;7;p1"/>
          <p:cNvSpPr txBox="1">
            <a:spLocks noGrp="1"/>
          </p:cNvSpPr>
          <p:nvPr>
            <p:ph type="body" idx="1"/>
          </p:nvPr>
        </p:nvSpPr>
        <p:spPr>
          <a:xfrm>
            <a:off x="457200" y="2244400"/>
            <a:ext cx="5511300" cy="2605200"/>
          </a:xfrm>
          <a:prstGeom prst="rect">
            <a:avLst/>
          </a:prstGeom>
          <a:noFill/>
          <a:ln>
            <a:noFill/>
          </a:ln>
        </p:spPr>
        <p:txBody>
          <a:bodyPr spcFirstLastPara="1" wrap="square" lIns="91425" tIns="91425" rIns="91425" bIns="91425" anchor="t" anchorCtr="0">
            <a:noAutofit/>
          </a:bodyPr>
          <a:lstStyle>
            <a:lvl1pPr marL="457200" lvl="0" indent="-342900">
              <a:spcBef>
                <a:spcPts val="600"/>
              </a:spcBef>
              <a:spcAft>
                <a:spcPts val="0"/>
              </a:spcAft>
              <a:buClr>
                <a:schemeClr val="lt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1pPr>
            <a:lvl2pPr marL="914400" lvl="1" indent="-342900">
              <a:spcBef>
                <a:spcPts val="0"/>
              </a:spcBef>
              <a:spcAft>
                <a:spcPts val="0"/>
              </a:spcAft>
              <a:buClr>
                <a:schemeClr val="lt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2pPr>
            <a:lvl3pPr marL="1371600" lvl="2" indent="-342900">
              <a:spcBef>
                <a:spcPts val="0"/>
              </a:spcBef>
              <a:spcAft>
                <a:spcPts val="0"/>
              </a:spcAft>
              <a:buClr>
                <a:schemeClr val="lt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3pPr>
            <a:lvl4pPr marL="1828800" lvl="3"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4pPr>
            <a:lvl5pPr marL="2286000" lvl="4"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5pPr>
            <a:lvl6pPr marL="2743200" lvl="5"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6pPr>
            <a:lvl7pPr marL="3200400" lvl="6"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7pPr>
            <a:lvl8pPr marL="3657600" lvl="7"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8pPr>
            <a:lvl9pPr marL="4114800" lvl="8"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9pPr>
          </a:lstStyle>
          <a:p/>
        </p:txBody>
      </p:sp>
      <p:sp>
        <p:nvSpPr>
          <p:cNvPr id="8" name="Google Shape;8;p1"/>
          <p:cNvSpPr txBox="1">
            <a:spLocks noGrp="1"/>
          </p:cNvSpPr>
          <p:nvPr>
            <p:ph type="sldNum" idx="12"/>
          </p:nvPr>
        </p:nvSpPr>
        <p:spPr>
          <a:xfrm>
            <a:off x="8480584" y="4673651"/>
            <a:ext cx="548700" cy="393600"/>
          </a:xfrm>
          <a:prstGeom prst="rect">
            <a:avLst/>
          </a:prstGeom>
          <a:noFill/>
          <a:ln>
            <a:noFill/>
          </a:ln>
        </p:spPr>
        <p:txBody>
          <a:bodyPr spcFirstLastPara="1" wrap="square" lIns="91425" tIns="91425" rIns="91425" bIns="91425" anchor="ctr" anchorCtr="0">
            <a:noAutofit/>
          </a:bodyPr>
          <a:lstStyle>
            <a:lvl1pPr lvl="0"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1pPr>
            <a:lvl2pPr lvl="1"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2pPr>
            <a:lvl3pPr lvl="2"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3pPr>
            <a:lvl4pPr lvl="3"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4pPr>
            <a:lvl5pPr lvl="4"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5pPr>
            <a:lvl6pPr lvl="5"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6pPr>
            <a:lvl7pPr lvl="6"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7pPr>
            <a:lvl8pPr lvl="7"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8pPr>
            <a:lvl9pPr lvl="8"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4.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5.xml"/><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jpe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4.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alpha val="21000"/>
          </a:schemeClr>
        </a:solidFill>
        <a:effectLst/>
      </p:bgPr>
    </p:bg>
    <p:spTree>
      <p:nvGrpSpPr>
        <p:cNvPr id="1" name="Shape 139"/>
        <p:cNvGrpSpPr/>
        <p:nvPr/>
      </p:nvGrpSpPr>
      <p:grpSpPr>
        <a:xfrm>
          <a:off x="0" y="0"/>
          <a:ext cx="0" cy="0"/>
          <a:chOff x="0" y="0"/>
          <a:chExt cx="0" cy="0"/>
        </a:xfrm>
      </p:grpSpPr>
      <p:sp>
        <p:nvSpPr>
          <p:cNvPr id="2" name="Rectangle: Rounded Corners 1"/>
          <p:cNvSpPr/>
          <p:nvPr/>
        </p:nvSpPr>
        <p:spPr>
          <a:xfrm>
            <a:off x="-444842" y="722870"/>
            <a:ext cx="9588843" cy="3521676"/>
          </a:xfrm>
          <a:prstGeom prst="roundRect">
            <a:avLst/>
          </a:prstGeom>
          <a:solidFill>
            <a:schemeClr val="accent6">
              <a:lumMod val="20000"/>
              <a:lumOff val="80000"/>
              <a:alpha val="76000"/>
            </a:schemeClr>
          </a:solid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5" name="Google Shape;140;p28"/>
          <p:cNvSpPr txBox="1"/>
          <p:nvPr/>
        </p:nvSpPr>
        <p:spPr>
          <a:xfrm>
            <a:off x="2724664" y="2252020"/>
            <a:ext cx="4967417" cy="817916"/>
          </a:xfrm>
          <a:prstGeom prst="rect">
            <a:avLst/>
          </a:prstGeom>
          <a:noFill/>
          <a:ln>
            <a:noFill/>
          </a:ln>
        </p:spPr>
        <p:txBody>
          <a:bodyPr spcFirstLastPara="1" vert="horz" wrap="square" lIns="91425" tIns="91425" rIns="91425" bIns="91425"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spcBef>
                <a:spcPts val="0"/>
              </a:spcBef>
              <a:buSzPts val="5000"/>
            </a:pPr>
            <a:endParaRPr lang="vi-VN" sz="2400"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6" name="Rectangle: Rounded Corners 5"/>
          <p:cNvSpPr/>
          <p:nvPr/>
        </p:nvSpPr>
        <p:spPr>
          <a:xfrm>
            <a:off x="1" y="1"/>
            <a:ext cx="7358448" cy="1743431"/>
          </a:xfrm>
          <a:prstGeom prst="roundRect">
            <a:avLst/>
          </a:prstGeom>
          <a:solidFill>
            <a:schemeClr val="accent3">
              <a:lumMod val="20000"/>
              <a:lumOff val="80000"/>
              <a:alpha val="63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7" name="Google Shape;86;p13"/>
          <p:cNvSpPr txBox="1"/>
          <p:nvPr/>
        </p:nvSpPr>
        <p:spPr>
          <a:xfrm>
            <a:off x="342901" y="269112"/>
            <a:ext cx="6663381" cy="1386169"/>
          </a:xfrm>
          <a:prstGeom prst="rect">
            <a:avLst/>
          </a:prstGeom>
        </p:spPr>
        <p:txBody>
          <a:bodyPr spcFirstLastPara="1" vert="horz" wrap="square" lIns="91425" tIns="91425" rIns="91425" bIns="91425"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749935" marR="612775" algn="ctr">
              <a:lnSpc>
                <a:spcPct val="115000"/>
              </a:lnSpc>
              <a:spcBef>
                <a:spcPts val="0"/>
              </a:spcBef>
            </a:pPr>
            <a:r>
              <a:rPr lang="en-US" sz="2100" b="1" spc="225">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rPr>
              <a:t>Chương 3 </a:t>
            </a:r>
            <a:endParaRPr lang="en-US" sz="2100" b="1" spc="225">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endParaRPr>
          </a:p>
          <a:p>
            <a:pPr marL="749935" marR="612775" algn="ctr">
              <a:lnSpc>
                <a:spcPct val="115000"/>
              </a:lnSpc>
              <a:spcBef>
                <a:spcPts val="0"/>
              </a:spcBef>
            </a:pPr>
            <a:r>
              <a:rPr lang="en-US" sz="2100" b="1">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rPr>
              <a:t>Tư tưởng hồ chí minh </a:t>
            </a:r>
            <a:endParaRPr lang="en-US" sz="2100" b="1">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endParaRPr>
          </a:p>
          <a:p>
            <a:pPr marL="749935" marR="612775" algn="ctr">
              <a:lnSpc>
                <a:spcPct val="115000"/>
              </a:lnSpc>
              <a:spcBef>
                <a:spcPts val="0"/>
              </a:spcBef>
            </a:pPr>
            <a:r>
              <a:rPr lang="en-US" sz="2100" b="1">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rPr>
              <a:t>về độc lập dân tộc và chủ nghĩa xã hội (tiếp)</a:t>
            </a:r>
            <a:endParaRPr lang="en-US" sz="210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8" name="Rectangle: Rounded Corners 7"/>
          <p:cNvSpPr/>
          <p:nvPr/>
        </p:nvSpPr>
        <p:spPr>
          <a:xfrm>
            <a:off x="1772351" y="2367446"/>
            <a:ext cx="6281166" cy="915927"/>
          </a:xfrm>
          <a:prstGeom prst="roundRect">
            <a:avLst/>
          </a:prstGeom>
          <a:noFill/>
          <a:ln>
            <a:noFill/>
          </a:ln>
          <a:effectLst/>
        </p:spPr>
        <p:style>
          <a:lnRef idx="2">
            <a:schemeClr val="accent1"/>
          </a:lnRef>
          <a:fillRef idx="1">
            <a:schemeClr val="lt1"/>
          </a:fillRef>
          <a:effectRef idx="0">
            <a:schemeClr val="accent1"/>
          </a:effectRef>
          <a:fontRef idx="minor">
            <a:schemeClr val="dk1"/>
          </a:fontRef>
        </p:style>
        <p:txBody>
          <a:bodyPr rtlCol="0" anchor="ctr"/>
          <a:lstStyle/>
          <a:p>
            <a:pPr>
              <a:spcBef>
                <a:spcPts val="450"/>
              </a:spcBef>
            </a:pPr>
            <a:r>
              <a:rPr lang="en-US" sz="1200" u="sng">
                <a:solidFill>
                  <a:schemeClr val="tx1"/>
                </a:solidFill>
                <a:latin typeface="ZapfChancery-Medium" panose="00000400000000000000" pitchFamily="2" charset="0"/>
                <a:ea typeface="ZapfChancery-Medium" panose="00000400000000000000" pitchFamily="2" charset="0"/>
                <a:cs typeface="ZapfChancery-Medium" panose="00000400000000000000" pitchFamily="2" charset="0"/>
                <a:sym typeface="Work Sans Medium"/>
              </a:rPr>
              <a:t>Mục tiêu</a:t>
            </a:r>
            <a:endParaRPr lang="en-US" sz="1200" u="sng">
              <a:solidFill>
                <a:schemeClr val="tx1"/>
              </a:solidFill>
              <a:latin typeface="ZapfChancery-Medium" panose="00000400000000000000" pitchFamily="2" charset="0"/>
              <a:ea typeface="ZapfChancery-Medium" panose="00000400000000000000" pitchFamily="2" charset="0"/>
              <a:cs typeface="ZapfChancery-Medium" panose="00000400000000000000" pitchFamily="2" charset="0"/>
              <a:sym typeface="Work Sans Medium"/>
            </a:endParaRPr>
          </a:p>
          <a:p>
            <a:pPr algn="just"/>
            <a:r>
              <a:rPr lang="en-US" sz="1200">
                <a:latin typeface="ZapfChancery-Medium" panose="00000400000000000000" pitchFamily="2" charset="0"/>
                <a:ea typeface="ZapfChancery-Medium" panose="00000400000000000000" pitchFamily="2" charset="0"/>
                <a:cs typeface="ZapfChancery-Medium" panose="00000400000000000000" pitchFamily="2" charset="0"/>
              </a:rPr>
              <a:t>Nội dung chương 3 sẽ g</a:t>
            </a:r>
            <a:r>
              <a:rPr lang="vi-VN" sz="1200">
                <a:latin typeface="ZapfChancery-Medium" panose="00000400000000000000" pitchFamily="2" charset="0"/>
                <a:ea typeface="ZapfChancery-Medium" panose="00000400000000000000" pitchFamily="2" charset="0"/>
                <a:cs typeface="ZapfChancery-Medium" panose="00000400000000000000" pitchFamily="2" charset="0"/>
              </a:rPr>
              <a:t>iúp cho sinh viên nhận thức được bản chất khoa học, cách mạng và những sáng tạo trong tư tưởng Hồ Chí Minh về độc lập dân tộc và cách mạng giải phóng dân tộc; nắm được tính quy luật của cách mạng Việt Nam: độc lập dân tộc gắn liền với chủ nghĩa xã hội.</a:t>
            </a:r>
            <a:endParaRPr lang="vi-VN" sz="1200">
              <a:latin typeface="ZapfChancery-Medium" panose="00000400000000000000" pitchFamily="2" charset="0"/>
              <a:ea typeface="ZapfChancery-Medium" panose="00000400000000000000" pitchFamily="2" charset="0"/>
              <a:cs typeface="ZapfChancery-Medium" panose="00000400000000000000" pitchFamily="2" charset="0"/>
            </a:endParaRPr>
          </a:p>
        </p:txBody>
      </p:sp>
      <p:pic>
        <p:nvPicPr>
          <p:cNvPr id="9" name="3D Model 8" descr="Checklist"/>
          <p:cNvPicPr>
            <a:picLocks noGrp="1" noRot="1" noChangeAspect="1" noMove="1" noResize="1" noEditPoints="1" noAdjustHandles="1" noChangeArrowheads="1" noChangeShapeType="1" noCrop="1"/>
          </p:cNvPicPr>
          <p:nvPr/>
        </p:nvPicPr>
        <p:blipFill>
          <a:blip r:embed="rId1"/>
          <a:stretch>
            <a:fillRect/>
          </a:stretch>
        </p:blipFill>
        <p:spPr>
          <a:xfrm rot="1154257">
            <a:off x="-109330" y="1322291"/>
            <a:ext cx="1663987" cy="1735403"/>
          </a:xfrm>
          <a:prstGeom prst="rect">
            <a:avLst/>
          </a:prstGeom>
        </p:spPr>
      </p:pic>
      <p:sp>
        <p:nvSpPr>
          <p:cNvPr id="10" name="Rectangle: Rounded Corners 9"/>
          <p:cNvSpPr/>
          <p:nvPr/>
        </p:nvSpPr>
        <p:spPr>
          <a:xfrm>
            <a:off x="3419732" y="3727699"/>
            <a:ext cx="5107871" cy="1178019"/>
          </a:xfrm>
          <a:prstGeom prst="roundRect">
            <a:avLst>
              <a:gd name="adj" fmla="val 5653"/>
            </a:avLst>
          </a:prstGeom>
          <a:noFill/>
          <a:ln>
            <a:noFill/>
          </a:ln>
          <a:effectLst/>
          <a:scene3d>
            <a:camera prst="orthographicFront">
              <a:rot lat="0" lon="0" rev="0"/>
            </a:camera>
            <a:lightRig rig="contrasting" dir="t">
              <a:rot lat="0" lon="0" rev="7800000"/>
            </a:lightRig>
          </a:scene3d>
          <a:sp3d>
            <a:bevelT w="139700" h="139700"/>
          </a:sp3d>
        </p:spPr>
        <p:style>
          <a:lnRef idx="2">
            <a:schemeClr val="accent1"/>
          </a:lnRef>
          <a:fillRef idx="1">
            <a:schemeClr val="lt1"/>
          </a:fillRef>
          <a:effectRef idx="0">
            <a:schemeClr val="accent1"/>
          </a:effectRef>
          <a:fontRef idx="minor">
            <a:schemeClr val="dk1"/>
          </a:fontRef>
        </p:style>
        <p:txBody>
          <a:bodyPr rtlCol="0" anchor="ctr"/>
          <a:lstStyle/>
          <a:p>
            <a:pPr marL="95250"/>
            <a:r>
              <a:rPr lang="en-US" sz="1200" b="1" u="sng">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Cấu trúc</a:t>
            </a:r>
            <a:endParaRPr lang="en-US" sz="1200" b="1" u="sng">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a:p>
            <a:pPr algn="just"/>
            <a:r>
              <a:rPr lang="vi-VN"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3.1. </a:t>
            </a:r>
            <a:r>
              <a:rPr lang="en-US"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T</a:t>
            </a:r>
            <a:r>
              <a:rPr lang="vi-VN"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ư tưởng hồ chí minh về độc lập dân tộc</a:t>
            </a:r>
            <a:endParaRPr lang="vi-VN"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a:p>
            <a:pPr algn="just"/>
            <a:r>
              <a:rPr lang="vi-VN"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3.2. </a:t>
            </a:r>
            <a:r>
              <a:rPr lang="en-US"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T</a:t>
            </a:r>
            <a:r>
              <a:rPr lang="vi-VN"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ư tưởng hồ chí minh về chủ nghĩa xã hội và xây dựng chủ nghĩa xã hội ở việt nam</a:t>
            </a:r>
            <a:endParaRPr lang="vi-VN"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a:p>
            <a:pPr algn="just"/>
            <a:r>
              <a:rPr lang="vi-VN"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3.3. </a:t>
            </a:r>
            <a:r>
              <a:rPr lang="en-US"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V</a:t>
            </a:r>
            <a:r>
              <a:rPr lang="vi-VN"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ận dụng tư tưởng hồ chí minh về mối quan hệ giữa độc lập dân tộc và chủ nghĩa xã hội</a:t>
            </a:r>
            <a:endParaRPr lang="vi-VN"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a:p>
            <a:pPr algn="just"/>
            <a:r>
              <a:rPr lang="vi-VN"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3.4. </a:t>
            </a:r>
            <a:r>
              <a:rPr lang="en-US"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V</a:t>
            </a:r>
            <a:r>
              <a:rPr lang="vi-VN"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ận dụng tư tưởng hồ chí minh về độc lập dân tộc gắn liền với chủ nghĩa xã hội trong sự nghiệp cách mạng việt nam giai đoạn hiện nay</a:t>
            </a:r>
            <a:endParaRPr lang="en-US" sz="1200" b="1" spc="-113">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pic>
        <p:nvPicPr>
          <p:cNvPr id="15" name="Content Placeholder 3" descr="Corner Pylon"/>
          <p:cNvPicPr>
            <a:picLocks noGrp="1" noRot="1" noChangeAspect="1" noMove="1" noResize="1" noEditPoints="1" noAdjustHandles="1" noChangeArrowheads="1" noChangeShapeType="1" noCrop="1"/>
          </p:cNvPicPr>
          <p:nvPr/>
        </p:nvPicPr>
        <p:blipFill>
          <a:blip r:embed="rId2"/>
          <a:stretch>
            <a:fillRect/>
          </a:stretch>
        </p:blipFill>
        <p:spPr>
          <a:xfrm>
            <a:off x="2609694" y="3410560"/>
            <a:ext cx="855359" cy="1653692"/>
          </a:xfrm>
          <a:prstGeom prst="rect">
            <a:avLst/>
          </a:prstGeom>
        </p:spPr>
      </p:pic>
      <p:pic>
        <p:nvPicPr>
          <p:cNvPr id="16" name="Picture 15" descr="C:\Users\QUOC HUY\Desktop\Logo_Đại_học_FP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35337" y="0"/>
            <a:ext cx="1308663" cy="629755"/>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1000"/>
                                        <p:tgtEl>
                                          <p:spTgt spid="15"/>
                                        </p:tgtEl>
                                      </p:cBhvr>
                                    </p:animEffect>
                                    <p:anim calcmode="lin" valueType="num">
                                      <p:cBhvr>
                                        <p:cTn id="25" dur="1000" fill="hold"/>
                                        <p:tgtEl>
                                          <p:spTgt spid="15"/>
                                        </p:tgtEl>
                                        <p:attrNameLst>
                                          <p:attrName>ppt_x</p:attrName>
                                        </p:attrNameLst>
                                      </p:cBhvr>
                                      <p:tavLst>
                                        <p:tav tm="0">
                                          <p:val>
                                            <p:strVal val="#ppt_x"/>
                                          </p:val>
                                        </p:tav>
                                        <p:tav tm="100000">
                                          <p:val>
                                            <p:strVal val="#ppt_x"/>
                                          </p:val>
                                        </p:tav>
                                      </p:tavLst>
                                    </p:anim>
                                    <p:anim calcmode="lin" valueType="num">
                                      <p:cBhvr>
                                        <p:cTn id="26" dur="1000" fill="hold"/>
                                        <p:tgtEl>
                                          <p:spTgt spid="1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anim calcmode="lin" valueType="num">
                                      <p:cBhvr>
                                        <p:cTn id="30" dur="1000" fill="hold"/>
                                        <p:tgtEl>
                                          <p:spTgt spid="10"/>
                                        </p:tgtEl>
                                        <p:attrNameLst>
                                          <p:attrName>ppt_x</p:attrName>
                                        </p:attrNameLst>
                                      </p:cBhvr>
                                      <p:tavLst>
                                        <p:tav tm="0">
                                          <p:val>
                                            <p:strVal val="#ppt_x"/>
                                          </p:val>
                                        </p:tav>
                                        <p:tav tm="100000">
                                          <p:val>
                                            <p:strVal val="#ppt_x"/>
                                          </p:val>
                                        </p:tav>
                                      </p:tavLst>
                                    </p:anim>
                                    <p:anim calcmode="lin" valueType="num">
                                      <p:cBhvr>
                                        <p:cTn id="3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5901" y="212272"/>
            <a:ext cx="4618264" cy="642817"/>
          </a:xfrm>
        </p:spPr>
        <p:txBody>
          <a:bodyPr/>
          <a:lstStyle/>
          <a:p>
            <a:r>
              <a:rPr lang="en-US" sz="3600" dirty="0" err="1"/>
              <a:t>Tài</a:t>
            </a:r>
            <a:r>
              <a:rPr lang="en-US" sz="3600" dirty="0"/>
              <a:t> </a:t>
            </a:r>
            <a:r>
              <a:rPr lang="en-US" sz="3600" dirty="0" err="1"/>
              <a:t>liệu</a:t>
            </a:r>
            <a:r>
              <a:rPr lang="en-US" sz="3600" dirty="0"/>
              <a:t> </a:t>
            </a:r>
            <a:r>
              <a:rPr lang="en-US" sz="3600" dirty="0" err="1"/>
              <a:t>tham</a:t>
            </a:r>
            <a:r>
              <a:rPr lang="en-US" sz="3600" dirty="0"/>
              <a:t> </a:t>
            </a:r>
            <a:r>
              <a:rPr lang="en-US" sz="3600" dirty="0" err="1"/>
              <a:t>khảo</a:t>
            </a:r>
            <a:endParaRPr lang="en-US" sz="3600" dirty="0"/>
          </a:p>
        </p:txBody>
      </p:sp>
      <p:sp>
        <p:nvSpPr>
          <p:cNvPr id="5" name="TextBox 4"/>
          <p:cNvSpPr txBox="1"/>
          <p:nvPr/>
        </p:nvSpPr>
        <p:spPr>
          <a:xfrm>
            <a:off x="468085" y="1151489"/>
            <a:ext cx="6096000" cy="3838743"/>
          </a:xfrm>
          <a:prstGeom prst="rect">
            <a:avLst/>
          </a:prstGeom>
          <a:noFill/>
        </p:spPr>
        <p:txBody>
          <a:bodyPr wrap="square">
            <a:spAutoFit/>
          </a:bodyPr>
          <a:lstStyle/>
          <a:p>
            <a:pPr marR="0" algn="just">
              <a:lnSpc>
                <a:spcPct val="107000"/>
              </a:lnSpc>
              <a:spcBef>
                <a:spcPts val="300"/>
              </a:spcBef>
              <a:spcAft>
                <a:spcPts val="300"/>
              </a:spcAft>
            </a:pP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1. Đảng Cộng sản việt Nam: </a:t>
            </a:r>
            <a:r>
              <a:rPr lang="vi-VN" sz="1400" i="1"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Văn kiện Đại hội đại biểu toàn quốc lần thứ XI</a:t>
            </a: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 Nxb. Chính trị quốc gia, Hà Nội, 2011.</a:t>
            </a:r>
            <a:endParaRPr lang="en-US"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endParaRPr>
          </a:p>
          <a:p>
            <a:pPr marR="0" algn="just">
              <a:lnSpc>
                <a:spcPct val="107000"/>
              </a:lnSpc>
              <a:spcBef>
                <a:spcPts val="300"/>
              </a:spcBef>
              <a:spcAft>
                <a:spcPts val="300"/>
              </a:spcAft>
            </a:pP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2. Đảng Cộng sản Việt Nam - Ban Chấp hành Trung ương - Ban chỉ đạo tổng kết: </a:t>
            </a:r>
            <a:r>
              <a:rPr lang="vi-VN" sz="1400" i="1"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Báo cáo tổng kết một số vấn đề lý luận - thực tiễn qua 30 năm đổi mới</a:t>
            </a: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 Nxb. Chính trị quốc gia, Hà Nội, 2015.</a:t>
            </a:r>
            <a:endParaRPr lang="en-US"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endParaRPr>
          </a:p>
          <a:p>
            <a:pPr marR="0" algn="just">
              <a:lnSpc>
                <a:spcPct val="107000"/>
              </a:lnSpc>
              <a:spcBef>
                <a:spcPts val="300"/>
              </a:spcBef>
              <a:spcAft>
                <a:spcPts val="300"/>
              </a:spcAft>
            </a:pP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3. Đảng Cộng sản Việt Nam: </a:t>
            </a:r>
            <a:r>
              <a:rPr lang="vi-VN" sz="1400" i="1"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Văn kiện Đại hội đại biểu toàn quốc lần thứ XII</a:t>
            </a: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 Nxb. Chính trị quốc gia, Hà Nội, 2016.</a:t>
            </a:r>
            <a:endParaRPr lang="en-US"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endParaRPr>
          </a:p>
          <a:p>
            <a:pPr marR="0" algn="just">
              <a:lnSpc>
                <a:spcPct val="107000"/>
              </a:lnSpc>
              <a:spcBef>
                <a:spcPts val="300"/>
              </a:spcBef>
              <a:spcAft>
                <a:spcPts val="300"/>
              </a:spcAft>
            </a:pP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4. Hồ Chí Minh: </a:t>
            </a:r>
            <a:r>
              <a:rPr lang="vi-VN" sz="1400" i="1"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Toàn tập</a:t>
            </a: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 các tập 1,2,4,15, Nxb. Chính trị quốc gia, Hà Nội, 2011</a:t>
            </a:r>
            <a:endParaRPr lang="en-US"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endParaRPr>
          </a:p>
          <a:p>
            <a:pPr marR="0" algn="just">
              <a:lnSpc>
                <a:spcPct val="107000"/>
              </a:lnSpc>
              <a:spcBef>
                <a:spcPts val="300"/>
              </a:spcBef>
              <a:spcAft>
                <a:spcPts val="300"/>
              </a:spcAft>
            </a:pP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5. V.I.Lênin; </a:t>
            </a:r>
            <a:r>
              <a:rPr lang="vi-VN" sz="1400" i="1"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Toàn tập</a:t>
            </a: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 t.42, Nxb. Tiến bộ, Mátxcơva, 1979 - 1981.</a:t>
            </a:r>
            <a:endParaRPr lang="en-US"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endParaRPr>
          </a:p>
          <a:p>
            <a:pPr marR="0" algn="just">
              <a:lnSpc>
                <a:spcPct val="107000"/>
              </a:lnSpc>
              <a:spcBef>
                <a:spcPts val="300"/>
              </a:spcBef>
              <a:spcAft>
                <a:spcPts val="300"/>
              </a:spcAft>
            </a:pP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6. C.Mác và Ph.Ăngghen: </a:t>
            </a:r>
            <a:r>
              <a:rPr lang="vi-VN" sz="1400" i="1"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Toàn tập</a:t>
            </a: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 t.29, Nxb. Chính trị quốc gia, Hà Nội 2004.</a:t>
            </a:r>
            <a:endParaRPr lang="en-US"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endParaRPr>
          </a:p>
          <a:p>
            <a:pPr marR="0" algn="just">
              <a:lnSpc>
                <a:spcPct val="107000"/>
              </a:lnSpc>
              <a:spcBef>
                <a:spcPts val="300"/>
              </a:spcBef>
              <a:spcAft>
                <a:spcPts val="300"/>
              </a:spcAft>
            </a:pP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7. Jean Lacouture: </a:t>
            </a:r>
            <a:r>
              <a:rPr lang="vi-VN" sz="1400" i="1"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Ho Chi Minh</a:t>
            </a: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 Ed. Seuil, Paris, 1967</a:t>
            </a:r>
            <a:endParaRPr lang="en-US"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endParaRPr>
          </a:p>
          <a:p>
            <a:pPr marR="0" algn="just">
              <a:lnSpc>
                <a:spcPct val="107000"/>
              </a:lnSpc>
              <a:spcBef>
                <a:spcPts val="300"/>
              </a:spcBef>
              <a:spcAft>
                <a:spcPts val="300"/>
              </a:spcAft>
            </a:pP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8. Pierre Brocheux: </a:t>
            </a:r>
            <a:r>
              <a:rPr lang="vi-VN" sz="1400" i="1"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Ho Chi Minh</a:t>
            </a:r>
            <a:r>
              <a:rPr lang="vi-VN"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rPr>
              <a:t>, Presses des Sciences Politiques, Paris, 2000</a:t>
            </a:r>
            <a:endParaRPr lang="en-US" sz="1400" dirty="0">
              <a:solidFill>
                <a:schemeClr val="accent3">
                  <a:lumMod val="50000"/>
                </a:schemeClr>
              </a:solidFill>
              <a:effectLst/>
              <a:latin typeface="Lato Light" panose="020F0502020204030203" pitchFamily="34" charset="0"/>
              <a:ea typeface="Lato Light" panose="020F0502020204030203" pitchFamily="34" charset="0"/>
              <a:cs typeface="Lato Light" panose="020F0502020204030203" pitchFamily="34" charset="0"/>
            </a:endParaRPr>
          </a:p>
        </p:txBody>
      </p:sp>
      <p:pic>
        <p:nvPicPr>
          <p:cNvPr id="3" name="Picture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041" y="13766"/>
            <a:ext cx="1252423" cy="1287334"/>
          </a:xfrm>
          <a:prstGeom prst="rect">
            <a:avLst/>
          </a:prstGeom>
        </p:spPr>
      </p:pic>
    </p:spTree>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9" name="TextBox 8"/>
          <p:cNvSpPr txBox="1"/>
          <p:nvPr/>
        </p:nvSpPr>
        <p:spPr>
          <a:xfrm>
            <a:off x="3323743" y="1068161"/>
            <a:ext cx="2496515" cy="715581"/>
          </a:xfrm>
          <a:prstGeom prst="rect">
            <a:avLst/>
          </a:prstGeom>
          <a:noFill/>
        </p:spPr>
        <p:txBody>
          <a:bodyPr wrap="square">
            <a:spAutoFit/>
          </a:bodyPr>
          <a:lstStyle/>
          <a:p>
            <a:r>
              <a:rPr lang="en-US" sz="4050">
                <a:solidFill>
                  <a:srgbClr val="00B0F0"/>
                </a:solidFill>
                <a:latin typeface="ZapfChancery-Medium" panose="00000400000000000000" pitchFamily="2" charset="0"/>
                <a:ea typeface="ZapfChancery-Medium" panose="00000400000000000000" pitchFamily="2" charset="0"/>
                <a:cs typeface="ZapfChancery-Medium" panose="00000400000000000000" pitchFamily="2" charset="0"/>
              </a:rPr>
              <a:t>Cảm ơn!</a:t>
            </a:r>
            <a:endParaRPr lang="en-US" sz="4050">
              <a:solidFill>
                <a:srgbClr val="00B0F0"/>
              </a:solidFill>
              <a:latin typeface="ZapfChancery-Medium" panose="00000400000000000000" pitchFamily="2" charset="0"/>
              <a:ea typeface="ZapfChancery-Medium" panose="00000400000000000000" pitchFamily="2" charset="0"/>
              <a:cs typeface="ZapfChancery-Medium" panose="00000400000000000000" pitchFamily="2" charset="0"/>
            </a:endParaRPr>
          </a:p>
        </p:txBody>
      </p:sp>
      <p:pic>
        <p:nvPicPr>
          <p:cNvPr id="10" name="3D Model 9" descr="Orbiting solar system"/>
          <p:cNvPicPr>
            <a:picLocks noGrp="1" noRot="1" noChangeAspect="1" noMove="1" noResize="1" noEditPoints="1" noAdjustHandles="1" noChangeArrowheads="1" noChangeShapeType="1" noCrop="1"/>
          </p:cNvPicPr>
          <p:nvPr/>
        </p:nvPicPr>
        <p:blipFill>
          <a:blip r:embed="rId2"/>
          <a:stretch>
            <a:fillRect/>
          </a:stretch>
        </p:blipFill>
        <p:spPr>
          <a:xfrm>
            <a:off x="4502553" y="234340"/>
            <a:ext cx="4571999" cy="1667642"/>
          </a:xfrm>
          <a:prstGeom prst="rect">
            <a:avLst/>
          </a:prstGeom>
        </p:spPr>
      </p:pic>
      <p:pic>
        <p:nvPicPr>
          <p:cNvPr id="2" name="3D Model 1" descr="Heart"/>
          <p:cNvPicPr>
            <a:picLocks noGrp="1" noRot="1" noChangeAspect="1" noMove="1" noResize="1" noEditPoints="1" noAdjustHandles="1" noChangeArrowheads="1" noChangeShapeType="1" noCrop="1"/>
          </p:cNvPicPr>
          <p:nvPr/>
        </p:nvPicPr>
        <p:blipFill>
          <a:blip r:embed="rId3"/>
          <a:stretch>
            <a:fillRect/>
          </a:stretch>
        </p:blipFill>
        <p:spPr>
          <a:xfrm>
            <a:off x="8616277" y="4405905"/>
            <a:ext cx="560924" cy="859135"/>
          </a:xfrm>
          <a:prstGeom prst="rect">
            <a:avLst/>
          </a:prstGeom>
        </p:spPr>
      </p:pic>
      <p:pic>
        <p:nvPicPr>
          <p:cNvPr id="3" name="3D Model 2" descr="Books On Shelf"/>
          <p:cNvPicPr>
            <a:picLocks noGrp="1" noRot="1" noChangeAspect="1" noMove="1" noResize="1" noEditPoints="1" noAdjustHandles="1" noChangeArrowheads="1" noChangeShapeType="1" noCrop="1"/>
          </p:cNvPicPr>
          <p:nvPr/>
        </p:nvPicPr>
        <p:blipFill>
          <a:blip r:embed="rId4"/>
          <a:stretch>
            <a:fillRect/>
          </a:stretch>
        </p:blipFill>
        <p:spPr>
          <a:xfrm>
            <a:off x="7161836" y="4262378"/>
            <a:ext cx="1989321" cy="1043627"/>
          </a:xfrm>
          <a:prstGeom prst="rect">
            <a:avLst/>
          </a:prstGeom>
          <a:ln>
            <a:noFill/>
          </a:ln>
          <a:effectLst>
            <a:outerShdw blurRad="190500" dist="228600" dir="2700000" algn="ctr">
              <a:srgbClr val="000000">
                <a:alpha val="30000"/>
              </a:srgbClr>
            </a:outerShdw>
          </a:effectLst>
        </p:spPr>
      </p:pic>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0" presetClass="emph" presetSubtype="1" repeatCount="indefinite" fill="hold" nodeType="withEffect">
                                  <p:stCondLst>
                                    <p:cond delay="0"/>
                                  </p:stCondLst>
                                  <p:childTnLst>
                                    <p:anim calcmode="lin" valueType="num">
                                      <p:cBhvr>
                                        <p:cTn id="6" dur="326600" fill="hold"/>
                                        <p:tgtEl>
                                          <p:spTgt spid="10"/>
                                        </p:tgtEl>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alpha val="32000"/>
          </a:schemeClr>
        </a:solidFill>
        <a:effectLst/>
      </p:bgPr>
    </p:bg>
    <p:spTree>
      <p:nvGrpSpPr>
        <p:cNvPr id="1" name="Shape 139"/>
        <p:cNvGrpSpPr/>
        <p:nvPr/>
      </p:nvGrpSpPr>
      <p:grpSpPr>
        <a:xfrm>
          <a:off x="0" y="0"/>
          <a:ext cx="0" cy="0"/>
          <a:chOff x="0" y="0"/>
          <a:chExt cx="0" cy="0"/>
        </a:xfrm>
      </p:grpSpPr>
      <p:sp>
        <p:nvSpPr>
          <p:cNvPr id="2" name="Rectangle: Rounded Corners 1"/>
          <p:cNvSpPr/>
          <p:nvPr/>
        </p:nvSpPr>
        <p:spPr>
          <a:xfrm>
            <a:off x="1" y="264921"/>
            <a:ext cx="9143999" cy="3886510"/>
          </a:xfrm>
          <a:prstGeom prst="roundRect">
            <a:avLst/>
          </a:prstGeom>
          <a:solidFill>
            <a:schemeClr val="accent6">
              <a:lumMod val="20000"/>
              <a:lumOff val="80000"/>
              <a:alpha val="47000"/>
            </a:schemeClr>
          </a:solid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3" name="Picture 2" descr="C:\Users\QUOC HUY\Desktop\Logo_Đại_học_FPT.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835337" y="0"/>
            <a:ext cx="1308663" cy="629755"/>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a:extLst>
            <a:ext uri="{909E8E84-426E-40DD-AFC4-6F175D3DCCD1}">
              <a14:hiddenFill xmlns:a14="http://schemas.microsoft.com/office/drawing/2010/main">
                <a:solidFill>
                  <a:srgbClr val="FFFFFF"/>
                </a:solidFill>
              </a14:hiddenFill>
            </a:ext>
          </a:extLst>
        </p:spPr>
      </p:pic>
      <p:pic>
        <p:nvPicPr>
          <p:cNvPr id="6" name="3D Model 5" descr="Saturn"/>
          <p:cNvPicPr>
            <a:picLocks noGrp="1" noRot="1" noChangeAspect="1" noMove="1" noResize="1" noEditPoints="1" noAdjustHandles="1" noChangeArrowheads="1" noChangeShapeType="1" noCrop="1"/>
          </p:cNvPicPr>
          <p:nvPr/>
        </p:nvPicPr>
        <p:blipFill>
          <a:blip r:embed="rId2"/>
          <a:stretch>
            <a:fillRect/>
          </a:stretch>
        </p:blipFill>
        <p:spPr>
          <a:xfrm>
            <a:off x="6723229" y="3424282"/>
            <a:ext cx="2224217" cy="1454297"/>
          </a:xfrm>
          <a:prstGeom prst="rect">
            <a:avLst/>
          </a:prstGeom>
        </p:spPr>
      </p:pic>
      <p:pic>
        <p:nvPicPr>
          <p:cNvPr id="5" name="3D Model 4" descr="Books On Shelf"/>
          <p:cNvPicPr>
            <a:picLocks noGrp="1" noRot="1" noChangeAspect="1" noMove="1" noResize="1" noEditPoints="1" noAdjustHandles="1" noChangeArrowheads="1" noChangeShapeType="1" noCrop="1"/>
          </p:cNvPicPr>
          <p:nvPr/>
        </p:nvPicPr>
        <p:blipFill>
          <a:blip r:embed="rId3"/>
          <a:stretch>
            <a:fillRect/>
          </a:stretch>
        </p:blipFill>
        <p:spPr>
          <a:xfrm>
            <a:off x="258036" y="3278749"/>
            <a:ext cx="2356874" cy="1514113"/>
          </a:xfrm>
          <a:prstGeom prst="rect">
            <a:avLst/>
          </a:prstGeom>
          <a:ln>
            <a:noFill/>
          </a:ln>
          <a:effectLst>
            <a:outerShdw blurRad="190500" dist="228600" dir="2700000" algn="ctr">
              <a:srgbClr val="000000">
                <a:alpha val="30000"/>
              </a:srgbClr>
            </a:outerShdw>
          </a:effectLst>
        </p:spPr>
      </p:pic>
      <p:sp>
        <p:nvSpPr>
          <p:cNvPr id="12" name="Google Shape;81;p16"/>
          <p:cNvSpPr txBox="1">
            <a:spLocks noGrp="1"/>
          </p:cNvSpPr>
          <p:nvPr>
            <p:ph type="ctrTitle"/>
          </p:nvPr>
        </p:nvSpPr>
        <p:spPr>
          <a:xfrm>
            <a:off x="2698447" y="1128874"/>
            <a:ext cx="4751614" cy="1653977"/>
          </a:xfrm>
          <a:prstGeom prst="rect">
            <a:avLst/>
          </a:prstGeom>
        </p:spPr>
        <p:txBody>
          <a:bodyPr spcFirstLastPara="1" wrap="square" lIns="91425" tIns="91425" rIns="91425" bIns="91425" anchor="ctr" anchorCtr="0">
            <a:noAutofit/>
          </a:bodyPr>
          <a:lstStyle/>
          <a:p>
            <a:pPr marL="0" lvl="0" indent="0" algn="just" rtl="0">
              <a:lnSpc>
                <a:spcPct val="150000"/>
              </a:lnSpc>
              <a:spcBef>
                <a:spcPts val="0"/>
              </a:spcBef>
              <a:spcAft>
                <a:spcPts val="0"/>
              </a:spcAft>
              <a:buNone/>
            </a:pPr>
            <a:r>
              <a:rPr lang="en-GB" sz="2000"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rPr>
              <a:t>3.4. Vận dụng tư tưởng Hồ Chí Minh về độc lập dân tộc gắn liền với chủ nghĩa xã hội trong sự nghiệp cách mạng Việt Nam hiện nay</a:t>
            </a:r>
            <a:endParaRPr sz="2000"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04206" y="167082"/>
            <a:ext cx="4801321" cy="845290"/>
          </a:xfrm>
        </p:spPr>
        <p:txBody>
          <a:bodyPr anchor="ctr"/>
          <a:lstStyle/>
          <a:p>
            <a:pPr algn="just"/>
            <a:r>
              <a:rPr lang="en-US" sz="2000" b="1"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rPr>
              <a:t>3.4.1. </a:t>
            </a:r>
            <a:r>
              <a:rPr lang="vi-VN" sz="2000" b="1" dirty="0">
                <a:solidFill>
                  <a:srgbClr val="FF0000"/>
                </a:solidFill>
                <a:effectLst/>
                <a:latin typeface="NewCentury-Narrow" panose="020B0500000000000000" pitchFamily="34" charset="0"/>
                <a:ea typeface="NewCentury-Narrow" panose="020B0500000000000000" pitchFamily="34" charset="0"/>
                <a:cs typeface="NewCentury-Narrow" panose="020B0500000000000000" pitchFamily="34" charset="0"/>
              </a:rPr>
              <a:t>Kiên định mục tiêu và con đường cách mạng mà Hồ Chí Minh đã xác định</a:t>
            </a:r>
            <a:endParaRPr lang="en-US" sz="2000" b="1"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3" name="Subtitle 2"/>
          <p:cNvSpPr>
            <a:spLocks noGrp="1"/>
          </p:cNvSpPr>
          <p:nvPr>
            <p:ph type="subTitle" idx="1"/>
          </p:nvPr>
        </p:nvSpPr>
        <p:spPr>
          <a:xfrm>
            <a:off x="644869" y="1488770"/>
            <a:ext cx="5561198" cy="1352401"/>
          </a:xfrm>
        </p:spPr>
        <p:txBody>
          <a:bodyPr/>
          <a:lstStyle/>
          <a:p>
            <a:pPr marL="114300" indent="0" algn="just"/>
            <a:r>
              <a:rPr lang="vi-VN" sz="1900" spc="-150" dirty="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rPr>
              <a:t>Tiến tới chủ nghĩa xã hội và chủ nghĩa cộng sản là quá trình hợp quy luật, phù hợp với khát vọng của nhân dân Việt Nam, là sự lựa chọn đúng đắn của Hồ Chí Minh và sự khẳng định của Đảng Cộng sản Việt </a:t>
            </a:r>
            <a:r>
              <a:rPr lang="vi-VN" sz="1900" spc="-15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rPr>
              <a:t>Nam</a:t>
            </a:r>
            <a:r>
              <a:rPr lang="en-US" sz="1900" spc="-15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rPr>
              <a:t>.</a:t>
            </a:r>
            <a:endParaRPr lang="en-US" sz="1900" spc="-150" dirty="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4" name="Subtitle 2"/>
          <p:cNvSpPr txBox="1"/>
          <p:nvPr/>
        </p:nvSpPr>
        <p:spPr>
          <a:xfrm>
            <a:off x="644869" y="2898321"/>
            <a:ext cx="5561198" cy="17668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1pPr>
            <a:lvl2pPr marL="914400" marR="0" lvl="1"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2pPr>
            <a:lvl3pPr marL="1371600" marR="0" lvl="2"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3pPr>
            <a:lvl4pPr marL="1828800" marR="0" lvl="3"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4pPr>
            <a:lvl5pPr marL="2286000" marR="0" lvl="4"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5pPr>
            <a:lvl6pPr marL="2743200" marR="0" lvl="5"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6pPr>
            <a:lvl7pPr marL="3200400" marR="0" lvl="6"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7pPr>
            <a:lvl8pPr marL="3657600" marR="0" lvl="7"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8pPr>
            <a:lvl9pPr marL="4114800" marR="0" lvl="8"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9pPr>
          </a:lstStyle>
          <a:p>
            <a:pPr marL="114300" indent="0" algn="just"/>
            <a:r>
              <a:rPr lang="vi-VN" sz="1900" spc="-15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Trong Cương lĩnh</a:t>
            </a:r>
            <a:r>
              <a:rPr lang="en-US" sz="1900" spc="-15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 của Đảng</a:t>
            </a:r>
            <a:r>
              <a:rPr lang="vi-VN" sz="1900" spc="-15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 từ thực tiễn phong phú của cách mạng Việt Nam, Đảng đã rút ra những bài học mà đầu tiên là phải “nắm vững ngọn cờ độc lập dân tộc và chủ nghĩa xã hội - ngọn cờ quanh vinh mà Chủ tịch Hồ Chí Minh đã trao lại cho thế hệ hôm nay và các thế hệ mai sau”</a:t>
            </a:r>
            <a:r>
              <a:rPr lang="en-US" sz="1900" spc="-15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a:t>
            </a:r>
            <a:endParaRPr lang="en-US" sz="1900" spc="-150" dirty="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cxnSp>
        <p:nvCxnSpPr>
          <p:cNvPr id="6" name="Straight Connector 5"/>
          <p:cNvCxnSpPr/>
          <p:nvPr/>
        </p:nvCxnSpPr>
        <p:spPr>
          <a:xfrm>
            <a:off x="775607" y="938893"/>
            <a:ext cx="5127172"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barn(inVertical)">
                                      <p:cBhvr>
                                        <p:cTn id="1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7927" y="-34398"/>
            <a:ext cx="5511300" cy="746833"/>
          </a:xfrm>
        </p:spPr>
        <p:txBody>
          <a:bodyPr/>
          <a:lstStyle/>
          <a:p>
            <a:r>
              <a:rPr lang="en-US" sz="1900" b="1"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rPr>
              <a:t>3.4.2. </a:t>
            </a:r>
            <a:r>
              <a:rPr lang="vi-VN" sz="1900" b="1" dirty="0">
                <a:solidFill>
                  <a:srgbClr val="FF0000"/>
                </a:solidFill>
                <a:effectLst/>
                <a:latin typeface="NewCentury-Narrow" panose="020B0500000000000000" pitchFamily="34" charset="0"/>
                <a:ea typeface="NewCentury-Narrow" panose="020B0500000000000000" pitchFamily="34" charset="0"/>
                <a:cs typeface="NewCentury-Narrow" panose="020B0500000000000000" pitchFamily="34" charset="0"/>
              </a:rPr>
              <a:t>Phát huy sức mạnh dân chủ xã hội chủ nghĩa</a:t>
            </a:r>
            <a:endParaRPr lang="en-US" sz="1900" b="1"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3" name="Text Placeholder 2"/>
          <p:cNvSpPr>
            <a:spLocks noGrp="1"/>
          </p:cNvSpPr>
          <p:nvPr>
            <p:ph type="body" idx="1"/>
          </p:nvPr>
        </p:nvSpPr>
        <p:spPr>
          <a:xfrm>
            <a:off x="743023" y="3239928"/>
            <a:ext cx="5546134" cy="1363036"/>
          </a:xfrm>
        </p:spPr>
        <p:txBody>
          <a:bodyPr/>
          <a:lstStyle/>
          <a:p>
            <a:pPr marL="127000" indent="0" algn="just">
              <a:buNone/>
            </a:pPr>
            <a:r>
              <a:rPr lang="vi-VN" sz="1900" dirty="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rPr>
              <a:t>Phát huy sức mạnh dân chủ xã hội chủ nghĩa là phát huy sức mạnh bản chất ưu việt của chế độ xã hội xã hội chủ nghĩa</a:t>
            </a:r>
            <a:endParaRPr lang="en-US" sz="1900" dirty="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5" name="Slide Number Placeholder 4"/>
          <p:cNvSpPr>
            <a:spLocks noGrp="1"/>
          </p:cNvSpPr>
          <p:nvPr>
            <p:ph type="sldNum" idx="12"/>
          </p:nvPr>
        </p:nvSpPr>
        <p:spPr>
          <a:xfrm>
            <a:off x="8716328" y="4602964"/>
            <a:ext cx="548700" cy="342843"/>
          </a:xfrm>
        </p:spPr>
        <p:txBody>
          <a:bodyPr/>
          <a:lstStyle/>
          <a:p>
            <a:pPr marL="0" lvl="0" indent="0" algn="r" rtl="0">
              <a:spcBef>
                <a:spcPts val="0"/>
              </a:spcBef>
              <a:spcAft>
                <a:spcPts val="0"/>
              </a:spcAft>
              <a:buNone/>
            </a:pPr>
            <a:fld id="{00000000-1234-1234-1234-123412341234}" type="slidenum">
              <a:rPr lang="en-GB" smtClean="0">
                <a:latin typeface="Lato Light" panose="020F0502020204030203" pitchFamily="34" charset="0"/>
                <a:ea typeface="Lato Light" panose="020F0502020204030203" pitchFamily="34" charset="0"/>
                <a:cs typeface="Lato Light" panose="020F0502020204030203" pitchFamily="34" charset="0"/>
              </a:rPr>
            </a:fld>
            <a:endParaRPr lang="en-GB">
              <a:latin typeface="Lato Light" panose="020F0502020204030203" pitchFamily="34" charset="0"/>
              <a:ea typeface="Lato Light" panose="020F0502020204030203" pitchFamily="34" charset="0"/>
              <a:cs typeface="Lato Light" panose="020F0502020204030203" pitchFamily="34" charset="0"/>
            </a:endParaRPr>
          </a:p>
        </p:txBody>
      </p:sp>
      <p:pic>
        <p:nvPicPr>
          <p:cNvPr id="9" name="Picture 8"/>
          <p:cNvPicPr>
            <a:picLocks noChangeAspect="1"/>
          </p:cNvPicPr>
          <p:nvPr/>
        </p:nvPicPr>
        <p:blipFill>
          <a:blip r:embed="rId1"/>
          <a:stretch>
            <a:fillRect/>
          </a:stretch>
        </p:blipFill>
        <p:spPr>
          <a:xfrm>
            <a:off x="1403510" y="1232808"/>
            <a:ext cx="4225159" cy="1906924"/>
          </a:xfrm>
          <a:prstGeom prst="rect">
            <a:avLst/>
          </a:prstGeom>
        </p:spPr>
      </p:pic>
      <p:cxnSp>
        <p:nvCxnSpPr>
          <p:cNvPr id="4" name="Straight Connector 3"/>
          <p:cNvCxnSpPr/>
          <p:nvPr/>
        </p:nvCxnSpPr>
        <p:spPr>
          <a:xfrm>
            <a:off x="775607" y="752619"/>
            <a:ext cx="5127172"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6385" y="180225"/>
            <a:ext cx="5788497" cy="658594"/>
          </a:xfrm>
        </p:spPr>
        <p:txBody>
          <a:bodyPr/>
          <a:lstStyle/>
          <a:p>
            <a:r>
              <a:rPr lang="en-US" sz="1900" b="1"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rPr>
              <a:t>3.4.2. </a:t>
            </a:r>
            <a:r>
              <a:rPr lang="vi-VN" sz="1900" b="1" dirty="0">
                <a:solidFill>
                  <a:srgbClr val="FF0000"/>
                </a:solidFill>
                <a:effectLst/>
                <a:latin typeface="NewCentury-Narrow" panose="020B0500000000000000" pitchFamily="34" charset="0"/>
                <a:ea typeface="NewCentury-Narrow" panose="020B0500000000000000" pitchFamily="34" charset="0"/>
                <a:cs typeface="NewCentury-Narrow" panose="020B0500000000000000" pitchFamily="34" charset="0"/>
              </a:rPr>
              <a:t>Phát huy sức mạnh dân chủ xã hội chủ nghĩa</a:t>
            </a:r>
            <a:endParaRPr lang="en-US" sz="1900" b="1"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3" name="Text Placeholder 2"/>
          <p:cNvSpPr>
            <a:spLocks noGrp="1"/>
          </p:cNvSpPr>
          <p:nvPr>
            <p:ph type="body" idx="1"/>
          </p:nvPr>
        </p:nvSpPr>
        <p:spPr>
          <a:xfrm>
            <a:off x="604157" y="3396343"/>
            <a:ext cx="5788498" cy="1396093"/>
          </a:xfrm>
        </p:spPr>
        <p:txBody>
          <a:bodyPr/>
          <a:lstStyle/>
          <a:p>
            <a:pPr marL="127000" indent="0" algn="just">
              <a:buNone/>
            </a:pPr>
            <a:r>
              <a:rPr lang="vi-VN" sz="1900" spc="-150" dirty="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rPr>
              <a:t>Phát huy sức mạnh dân chủ xã hội chủ nghĩa không tách rời quá trình hoàn thiện hệ thống pháp luật, tôn trọng, bảo đảm, bảo vệ quyền con người, quyền và nghĩa vụ công dân theo tinh thần của Hiến pháp hiện hành</a:t>
            </a:r>
            <a:endParaRPr lang="en-US" sz="1900" spc="-150" dirty="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5" name="Slide Number Placeholder 4"/>
          <p:cNvSpPr>
            <a:spLocks noGrp="1"/>
          </p:cNvSpPr>
          <p:nvPr>
            <p:ph type="sldNum" idx="12"/>
          </p:nvPr>
        </p:nvSpPr>
        <p:spPr>
          <a:xfrm>
            <a:off x="8452987" y="4673651"/>
            <a:ext cx="576297" cy="393600"/>
          </a:xfrm>
        </p:spPr>
        <p:txBody>
          <a:bodyPr/>
          <a:lstStyle/>
          <a:p>
            <a:pPr marL="0" lvl="0" indent="0" algn="r" rtl="0">
              <a:spcBef>
                <a:spcPts val="0"/>
              </a:spcBef>
              <a:spcAft>
                <a:spcPts val="0"/>
              </a:spcAft>
              <a:buNone/>
            </a:pPr>
            <a:fld id="{00000000-1234-1234-1234-123412341234}" type="slidenum">
              <a:rPr lang="en-GB" smtClean="0">
                <a:latin typeface="Lato Light" panose="020F0502020204030203" pitchFamily="34" charset="0"/>
                <a:ea typeface="Lato Light" panose="020F0502020204030203" pitchFamily="34" charset="0"/>
                <a:cs typeface="Lato Light" panose="020F0502020204030203" pitchFamily="34" charset="0"/>
              </a:rPr>
            </a:fld>
            <a:endParaRPr lang="en-GB">
              <a:latin typeface="Lato Light" panose="020F0502020204030203" pitchFamily="34" charset="0"/>
              <a:ea typeface="Lato Light" panose="020F0502020204030203" pitchFamily="34" charset="0"/>
              <a:cs typeface="Lato Light" panose="020F0502020204030203" pitchFamily="34" charset="0"/>
            </a:endParaRPr>
          </a:p>
        </p:txBody>
      </p:sp>
      <p:pic>
        <p:nvPicPr>
          <p:cNvPr id="6" name="Picture 5"/>
          <p:cNvPicPr>
            <a:picLocks noChangeAspect="1"/>
          </p:cNvPicPr>
          <p:nvPr/>
        </p:nvPicPr>
        <p:blipFill>
          <a:blip r:embed="rId1"/>
          <a:stretch>
            <a:fillRect/>
          </a:stretch>
        </p:blipFill>
        <p:spPr>
          <a:xfrm>
            <a:off x="1432667" y="1139043"/>
            <a:ext cx="4089524" cy="2157984"/>
          </a:xfrm>
          <a:prstGeom prst="rect">
            <a:avLst/>
          </a:prstGeom>
        </p:spPr>
      </p:pic>
      <p:cxnSp>
        <p:nvCxnSpPr>
          <p:cNvPr id="4" name="Straight Connector 3"/>
          <p:cNvCxnSpPr/>
          <p:nvPr/>
        </p:nvCxnSpPr>
        <p:spPr>
          <a:xfrm>
            <a:off x="775607" y="871157"/>
            <a:ext cx="5127172"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0190" y="253461"/>
            <a:ext cx="5511300" cy="532521"/>
          </a:xfrm>
        </p:spPr>
        <p:txBody>
          <a:bodyPr/>
          <a:lstStyle/>
          <a:p>
            <a:r>
              <a:rPr lang="en-US" sz="1900" b="1"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rPr>
              <a:t>3.4.2. </a:t>
            </a:r>
            <a:r>
              <a:rPr lang="vi-VN" sz="1900" b="1" dirty="0">
                <a:solidFill>
                  <a:srgbClr val="FF0000"/>
                </a:solidFill>
                <a:effectLst/>
                <a:latin typeface="NewCentury-Narrow" panose="020B0500000000000000" pitchFamily="34" charset="0"/>
                <a:ea typeface="NewCentury-Narrow" panose="020B0500000000000000" pitchFamily="34" charset="0"/>
                <a:cs typeface="NewCentury-Narrow" panose="020B0500000000000000" pitchFamily="34" charset="0"/>
              </a:rPr>
              <a:t>Phát huy sức mạnh dân chủ xã hội chủ nghĩa</a:t>
            </a:r>
            <a:endParaRPr lang="en-US" sz="1900" b="1"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3" name="Text Placeholder 2"/>
          <p:cNvSpPr>
            <a:spLocks noGrp="1"/>
          </p:cNvSpPr>
          <p:nvPr>
            <p:ph type="body" idx="1"/>
          </p:nvPr>
        </p:nvSpPr>
        <p:spPr>
          <a:xfrm>
            <a:off x="950190" y="3396343"/>
            <a:ext cx="4972594" cy="1564830"/>
          </a:xfrm>
        </p:spPr>
        <p:txBody>
          <a:bodyPr/>
          <a:lstStyle/>
          <a:p>
            <a:pPr marL="127000" indent="0">
              <a:buNone/>
            </a:pPr>
            <a:r>
              <a:rPr lang="vi-VN" sz="1900" spc="-150" dirty="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rPr>
              <a:t>Phát huy sức mạnh dân chủ xã hội chủ nghĩa đi đối với tăng cường pháp chế, đề cao trách nhiệm công dân và đạo đức xã hội</a:t>
            </a:r>
            <a:endParaRPr lang="en-US" sz="1900" spc="-150" dirty="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latin typeface="Lato Light" panose="020F0502020204030203" pitchFamily="34" charset="0"/>
                <a:ea typeface="Lato Light" panose="020F0502020204030203" pitchFamily="34" charset="0"/>
                <a:cs typeface="Lato Light" panose="020F0502020204030203" pitchFamily="34" charset="0"/>
              </a:rPr>
            </a:fld>
            <a:endParaRPr lang="en-GB">
              <a:latin typeface="Lato Light" panose="020F0502020204030203" pitchFamily="34" charset="0"/>
              <a:ea typeface="Lato Light" panose="020F0502020204030203" pitchFamily="34" charset="0"/>
              <a:cs typeface="Lato Light" panose="020F0502020204030203" pitchFamily="34" charset="0"/>
            </a:endParaRPr>
          </a:p>
        </p:txBody>
      </p:sp>
      <p:pic>
        <p:nvPicPr>
          <p:cNvPr id="8" name="Picture 7"/>
          <p:cNvPicPr>
            <a:picLocks noChangeAspect="1"/>
          </p:cNvPicPr>
          <p:nvPr/>
        </p:nvPicPr>
        <p:blipFill>
          <a:blip r:embed="rId1"/>
          <a:stretch>
            <a:fillRect/>
          </a:stretch>
        </p:blipFill>
        <p:spPr>
          <a:xfrm>
            <a:off x="1751223" y="1266422"/>
            <a:ext cx="3370528" cy="1903225"/>
          </a:xfrm>
          <a:prstGeom prst="rect">
            <a:avLst/>
          </a:prstGeom>
        </p:spPr>
      </p:pic>
      <p:cxnSp>
        <p:nvCxnSpPr>
          <p:cNvPr id="4" name="Straight Connector 3"/>
          <p:cNvCxnSpPr/>
          <p:nvPr/>
        </p:nvCxnSpPr>
        <p:spPr>
          <a:xfrm>
            <a:off x="795612" y="785982"/>
            <a:ext cx="5127172"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8071" y="157163"/>
            <a:ext cx="5666014" cy="895212"/>
          </a:xfrm>
        </p:spPr>
        <p:txBody>
          <a:bodyPr/>
          <a:lstStyle/>
          <a:p>
            <a:pPr marR="0" algn="just">
              <a:lnSpc>
                <a:spcPct val="115000"/>
              </a:lnSpc>
              <a:spcBef>
                <a:spcPts val="300"/>
              </a:spcBef>
              <a:spcAft>
                <a:spcPts val="300"/>
              </a:spcAft>
            </a:pPr>
            <a:r>
              <a:rPr lang="en-US" sz="1900" b="1" i="0" dirty="0">
                <a:solidFill>
                  <a:srgbClr val="FF0000"/>
                </a:solidFill>
                <a:effectLst/>
                <a:latin typeface="NewCentury-Narrow" panose="020B0500000000000000" pitchFamily="34" charset="0"/>
                <a:ea typeface="NewCentury-Narrow" panose="020B0500000000000000" pitchFamily="34" charset="0"/>
                <a:cs typeface="NewCentury-Narrow" panose="020B0500000000000000" pitchFamily="34" charset="0"/>
              </a:rPr>
              <a:t>3.4.</a:t>
            </a:r>
            <a:r>
              <a:rPr lang="vi-VN" sz="1900" b="1" i="0" dirty="0">
                <a:solidFill>
                  <a:srgbClr val="FF0000"/>
                </a:solidFill>
                <a:effectLst/>
                <a:latin typeface="NewCentury-Narrow" panose="020B0500000000000000" pitchFamily="34" charset="0"/>
                <a:ea typeface="NewCentury-Narrow" panose="020B0500000000000000" pitchFamily="34" charset="0"/>
                <a:cs typeface="NewCentury-Narrow" panose="020B0500000000000000" pitchFamily="34" charset="0"/>
              </a:rPr>
              <a:t>3. Củng cố, kiện toàn, phát huy sức mạnh và hiệu quả hoạt động của toàn bộ hệ thống chính trị</a:t>
            </a:r>
            <a:endParaRPr lang="en-US" sz="1900" b="1" i="1" dirty="0">
              <a:solidFill>
                <a:srgbClr val="FF0000"/>
              </a:solidFill>
              <a:effectLst/>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3" name="Subtitle 2"/>
          <p:cNvSpPr>
            <a:spLocks noGrp="1"/>
          </p:cNvSpPr>
          <p:nvPr>
            <p:ph type="subTitle" idx="1"/>
          </p:nvPr>
        </p:nvSpPr>
        <p:spPr>
          <a:xfrm>
            <a:off x="582001" y="1640803"/>
            <a:ext cx="5534606" cy="1308953"/>
          </a:xfrm>
        </p:spPr>
        <p:txBody>
          <a:bodyPr/>
          <a:lstStyle/>
          <a:p>
            <a:pPr marL="114300" indent="0"/>
            <a:r>
              <a:rPr lang="vi-VN" sz="1900" spc="-150" dirty="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rPr>
              <a:t>Đặc điểm của hệ thống chính trị ở Việt Nam là tính nhất nguyên và tính thống nhất: Nhất nguyên về chính trị, về tổ chức, về tư tưởng; thống nhất dưới sự lãnh đạo của Đảng Cộng sản Việt Nam</a:t>
            </a:r>
            <a:r>
              <a:rPr lang="vi-VN" sz="1900" spc="-15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rPr>
              <a:t>, thống</a:t>
            </a:r>
            <a:endParaRPr lang="en-US" sz="1900" spc="-150" dirty="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4" name="Subtitle 2"/>
          <p:cNvSpPr txBox="1"/>
          <p:nvPr/>
        </p:nvSpPr>
        <p:spPr>
          <a:xfrm>
            <a:off x="628992" y="3184072"/>
            <a:ext cx="5534605" cy="11208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1pPr>
            <a:lvl2pPr marL="914400" marR="0" lvl="1"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2pPr>
            <a:lvl3pPr marL="1371600" marR="0" lvl="2"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3pPr>
            <a:lvl4pPr marL="1828800" marR="0" lvl="3"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4pPr>
            <a:lvl5pPr marL="2286000" marR="0" lvl="4"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5pPr>
            <a:lvl6pPr marL="2743200" marR="0" lvl="5"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6pPr>
            <a:lvl7pPr marL="3200400" marR="0" lvl="6"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7pPr>
            <a:lvl8pPr marL="3657600" marR="0" lvl="7"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8pPr>
            <a:lvl9pPr marL="4114800" marR="0" lvl="8" indent="-342900" algn="l" rtl="0">
              <a:lnSpc>
                <a:spcPct val="100000"/>
              </a:lnSpc>
              <a:spcBef>
                <a:spcPts val="0"/>
              </a:spcBef>
              <a:spcAft>
                <a:spcPts val="0"/>
              </a:spcAft>
              <a:buClr>
                <a:schemeClr val="dk2"/>
              </a:buClr>
              <a:buSzPts val="1400"/>
              <a:buFont typeface="Lato Light" panose="020F0502020204030203"/>
              <a:buNone/>
              <a:defRPr sz="14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9pPr>
          </a:lstStyle>
          <a:p>
            <a:pPr marL="114300" indent="0"/>
            <a:r>
              <a:rPr lang="vi-VN" sz="1900" spc="-15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Nhân dân thực hiện quyền làm chủ thông qua hoạt động của Nhà nước, của cả hệ thống chính trị và các hình thức dân chủ trực tiếp, dân chủ đại diện</a:t>
            </a:r>
            <a:endParaRPr lang="en-US" sz="1900" spc="-15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a:p>
            <a:endParaRPr lang="en-US" sz="1900" spc="-15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a:p>
            <a:endParaRPr lang="en-US" sz="1900" spc="-150" dirty="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cxnSp>
        <p:nvCxnSpPr>
          <p:cNvPr id="5" name="Straight Connector 4"/>
          <p:cNvCxnSpPr/>
          <p:nvPr/>
        </p:nvCxnSpPr>
        <p:spPr>
          <a:xfrm>
            <a:off x="775607" y="938893"/>
            <a:ext cx="5927272"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barn(inVertical)">
                                      <p:cBhvr>
                                        <p:cTn id="1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71000" t="3000" r="-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61307" y="212361"/>
            <a:ext cx="6289927" cy="906147"/>
          </a:xfrm>
        </p:spPr>
        <p:txBody>
          <a:bodyPr/>
          <a:lstStyle/>
          <a:p>
            <a:pPr algn="just"/>
            <a:r>
              <a:rPr lang="en-US" sz="1900" b="1" i="0" dirty="0">
                <a:solidFill>
                  <a:srgbClr val="FF0000"/>
                </a:solidFill>
                <a:effectLst/>
                <a:latin typeface="NewCentury-Narrow" panose="020B0500000000000000" pitchFamily="34" charset="0"/>
                <a:ea typeface="NewCentury-Narrow" panose="020B0500000000000000" pitchFamily="34" charset="0"/>
                <a:cs typeface="NewCentury-Narrow" panose="020B0500000000000000" pitchFamily="34" charset="0"/>
              </a:rPr>
              <a:t>3.3.</a:t>
            </a:r>
            <a:r>
              <a:rPr lang="vi-VN" sz="1900" b="1" i="0" dirty="0">
                <a:solidFill>
                  <a:srgbClr val="FF0000"/>
                </a:solidFill>
                <a:effectLst/>
                <a:latin typeface="NewCentury-Narrow" panose="020B0500000000000000" pitchFamily="34" charset="0"/>
                <a:ea typeface="NewCentury-Narrow" panose="020B0500000000000000" pitchFamily="34" charset="0"/>
                <a:cs typeface="NewCentury-Narrow" panose="020B0500000000000000" pitchFamily="34" charset="0"/>
              </a:rPr>
              <a:t>4. Đấu tranh chống những biểu hiện suy thoái về tư tưởng, chính trị, đạo đức, lối sống và “tự diễn biến”, “tự chuyển hoá” trong nội bộ</a:t>
            </a:r>
            <a:r>
              <a:rPr lang="en-US" sz="1900" b="1" i="0" dirty="0">
                <a:solidFill>
                  <a:srgbClr val="FF0000"/>
                </a:solidFill>
                <a:effectLst/>
                <a:latin typeface="NewCentury-Narrow" panose="020B0500000000000000" pitchFamily="34" charset="0"/>
                <a:ea typeface="NewCentury-Narrow" panose="020B0500000000000000" pitchFamily="34" charset="0"/>
                <a:cs typeface="NewCentury-Narrow" panose="020B0500000000000000" pitchFamily="34" charset="0"/>
              </a:rPr>
              <a:t>.</a:t>
            </a:r>
            <a:endParaRPr lang="en-US" sz="1900" dirty="0">
              <a:solidFill>
                <a:srgbClr val="FF0000"/>
              </a:solidFill>
              <a:latin typeface="NewCentury-Narrow" panose="020B0500000000000000" pitchFamily="34" charset="0"/>
              <a:ea typeface="NewCentury-Narrow" panose="020B0500000000000000" pitchFamily="34" charset="0"/>
              <a:cs typeface="NewCentury-Narrow" panose="020B0500000000000000" pitchFamily="34" charset="0"/>
            </a:endParaRPr>
          </a:p>
        </p:txBody>
      </p:sp>
      <p:sp>
        <p:nvSpPr>
          <p:cNvPr id="3" name="Subtitle 2"/>
          <p:cNvSpPr>
            <a:spLocks noGrp="1"/>
          </p:cNvSpPr>
          <p:nvPr>
            <p:ph type="subTitle" idx="1"/>
          </p:nvPr>
        </p:nvSpPr>
        <p:spPr>
          <a:xfrm>
            <a:off x="661307" y="2030782"/>
            <a:ext cx="4937982" cy="2372590"/>
          </a:xfrm>
        </p:spPr>
        <p:txBody>
          <a:bodyPr/>
          <a:lstStyle/>
          <a:p>
            <a:pPr marL="114300" indent="0" algn="just"/>
            <a:r>
              <a:rPr lang="en-US" sz="1900" spc="-150" dirty="0">
                <a:solidFill>
                  <a:schemeClr val="accent3">
                    <a:lumMod val="50000"/>
                  </a:schemeClr>
                </a:solidFill>
                <a:latin typeface="NewCentury-Narrow" panose="020B0500000000000000" pitchFamily="34" charset="0"/>
                <a:ea typeface="NewCentury-Narrow" panose="020B0500000000000000" pitchFamily="34" charset="0"/>
                <a:cs typeface="NewCentury-Narrow" panose="020B0500000000000000" pitchFamily="34" charset="0"/>
              </a:rPr>
              <a:t>C</a:t>
            </a:r>
            <a:r>
              <a:rPr lang="vi-VN" sz="1900" spc="-150" dirty="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rPr>
              <a:t>hỉ trong một thời gian rất ngắn so với lịch sử của Đảng, tình trạng suy thoái về Tư tưởng chính trị, đạo đức, lối sống của một bộ phận không nhỏ cán bộ, đảng viên đã xuất hiện và trở nên nghiêm </a:t>
            </a:r>
            <a:r>
              <a:rPr lang="vi-VN" sz="1900" spc="-15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rPr>
              <a:t>trọng</a:t>
            </a:r>
            <a:r>
              <a:rPr lang="en-US" sz="1900" spc="-15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rPr>
              <a:t>.</a:t>
            </a:r>
            <a:endParaRPr lang="en-US" sz="1900" spc="-150" dirty="0">
              <a:solidFill>
                <a:schemeClr val="accent3">
                  <a:lumMod val="50000"/>
                </a:schemeClr>
              </a:solidFill>
              <a:effectLst/>
              <a:latin typeface="NewCentury-Narrow" panose="020B0500000000000000" pitchFamily="34" charset="0"/>
              <a:ea typeface="NewCentury-Narrow" panose="020B0500000000000000" pitchFamily="34" charset="0"/>
              <a:cs typeface="NewCentury-Narrow" panose="020B0500000000000000" pitchFamily="34" charset="0"/>
            </a:endParaRPr>
          </a:p>
        </p:txBody>
      </p:sp>
      <p:cxnSp>
        <p:nvCxnSpPr>
          <p:cNvPr id="4" name="Straight Connector 3"/>
          <p:cNvCxnSpPr/>
          <p:nvPr/>
        </p:nvCxnSpPr>
        <p:spPr>
          <a:xfrm>
            <a:off x="566712" y="1118508"/>
            <a:ext cx="6384522"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71000" t="12000" b="-20000"/>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a:xfrm>
            <a:off x="8524384" y="4546207"/>
            <a:ext cx="504899" cy="521044"/>
          </a:xfrm>
        </p:spPr>
        <p:txBody>
          <a:bodyPr/>
          <a:lstStyle/>
          <a:p>
            <a:pPr marL="0" lvl="0" indent="0" algn="just" rtl="0">
              <a:spcBef>
                <a:spcPts val="0"/>
              </a:spcBef>
              <a:spcAft>
                <a:spcPts val="0"/>
              </a:spcAft>
              <a:buNone/>
            </a:pPr>
            <a:fld id="{00000000-1234-1234-1234-123412341234}" type="slidenum">
              <a:rPr lang="en-GB" spc="300" smtClean="0"/>
            </a:fld>
            <a:endParaRPr lang="en-GB" spc="300"/>
          </a:p>
        </p:txBody>
      </p:sp>
      <p:sp>
        <p:nvSpPr>
          <p:cNvPr id="5" name="TextBox 4"/>
          <p:cNvSpPr txBox="1"/>
          <p:nvPr/>
        </p:nvSpPr>
        <p:spPr>
          <a:xfrm>
            <a:off x="1069521" y="731201"/>
            <a:ext cx="5018313" cy="3371436"/>
          </a:xfrm>
          <a:prstGeom prst="rect">
            <a:avLst/>
          </a:prstGeom>
          <a:noFill/>
        </p:spPr>
        <p:txBody>
          <a:bodyPr wrap="square">
            <a:spAutoFit/>
          </a:bodyPr>
          <a:lstStyle/>
          <a:p>
            <a:pPr algn="just">
              <a:lnSpc>
                <a:spcPct val="150000"/>
              </a:lnSpc>
            </a:pPr>
            <a:r>
              <a:rPr lang="vi-VN" sz="1800" spc="300" dirty="0">
                <a:solidFill>
                  <a:schemeClr val="accent3">
                    <a:lumMod val="50000"/>
                  </a:schemeClr>
                </a:solidFill>
                <a:effectLst/>
                <a:latin typeface="ZapfChancery-Medium" panose="00000400000000000000" pitchFamily="2" charset="0"/>
                <a:ea typeface="ZapfChancery-Medium" panose="00000400000000000000" pitchFamily="2" charset="0"/>
                <a:cs typeface="ZapfChancery-Medium" panose="00000400000000000000" pitchFamily="2" charset="0"/>
              </a:rPr>
              <a:t>Vận dụng tư tưởng Hồ Chí Minh về độc lập dân tộc và chủ nghĩa xã hội trong giai đoạn hiện nay là phải tích cực thực hiện, thực hiện có hiệu quả các nghị quyết của Đảng, trong đó các nghị quyết về xây dựng Đảng giữ vị trí cực kỳ quan trọng vì xây dựng Đảng là nhiệm vụ then chốt trong sự nghiệp đổi mới.</a:t>
            </a:r>
            <a:endParaRPr lang="en-US" sz="1800" spc="300" dirty="0">
              <a:solidFill>
                <a:schemeClr val="accent3">
                  <a:lumMod val="50000"/>
                </a:schemeClr>
              </a:solidFill>
              <a:effectLst/>
              <a:latin typeface="ZapfChancery-Medium" panose="00000400000000000000" pitchFamily="2" charset="0"/>
              <a:ea typeface="ZapfChancery-Medium" panose="00000400000000000000" pitchFamily="2" charset="0"/>
              <a:cs typeface="ZapfChancery-Medium" panose="00000400000000000000" pitchFamily="2" charset="0"/>
            </a:endParaRPr>
          </a:p>
        </p:txBody>
      </p:sp>
    </p:spTree>
  </p:cSld>
  <p:clrMapOvr>
    <a:masterClrMapping/>
  </p:clrMapOvr>
  <p:transition>
    <p:fade thruBlk="1"/>
  </p:transition>
</p:sld>
</file>

<file path=ppt/theme/theme1.xml><?xml version="1.0" encoding="utf-8"?>
<a:theme xmlns:a="http://schemas.openxmlformats.org/drawingml/2006/main" name="Eglamour template">
  <a:themeElements>
    <a:clrScheme name="Custom 347">
      <a:dk1>
        <a:srgbClr val="434343"/>
      </a:dk1>
      <a:lt1>
        <a:srgbClr val="FFFFFF"/>
      </a:lt1>
      <a:dk2>
        <a:srgbClr val="666666"/>
      </a:dk2>
      <a:lt2>
        <a:srgbClr val="E7EAEC"/>
      </a:lt2>
      <a:accent1>
        <a:srgbClr val="6ED87E"/>
      </a:accent1>
      <a:accent2>
        <a:srgbClr val="18C7B2"/>
      </a:accent2>
      <a:accent3>
        <a:srgbClr val="33ADEB"/>
      </a:accent3>
      <a:accent4>
        <a:srgbClr val="DF77D2"/>
      </a:accent4>
      <a:accent5>
        <a:srgbClr val="A143B3"/>
      </a:accent5>
      <a:accent6>
        <a:srgbClr val="FFB300"/>
      </a:accent6>
      <a:hlink>
        <a:srgbClr val="4A86E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3869</Words>
  <Application>WPS Slides</Application>
  <PresentationFormat>On-screen Show (16:9)</PresentationFormat>
  <Paragraphs>68</Paragraphs>
  <Slides>11</Slides>
  <Notes>2</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11</vt:i4>
      </vt:variant>
    </vt:vector>
  </HeadingPairs>
  <TitlesOfParts>
    <vt:vector size="25" baseType="lpstr">
      <vt:lpstr>Arial</vt:lpstr>
      <vt:lpstr>SimSun</vt:lpstr>
      <vt:lpstr>Wingdings</vt:lpstr>
      <vt:lpstr>Arial</vt:lpstr>
      <vt:lpstr>Lato Hairline</vt:lpstr>
      <vt:lpstr>Lato Light</vt:lpstr>
      <vt:lpstr>NewCentury-Narrow</vt:lpstr>
      <vt:lpstr>ZapfChancery-Medium</vt:lpstr>
      <vt:lpstr>Work Sans Medium</vt:lpstr>
      <vt:lpstr>Segoe Print</vt:lpstr>
      <vt:lpstr>Lato Light</vt:lpstr>
      <vt:lpstr>Microsoft YaHei</vt:lpstr>
      <vt:lpstr>Arial Unicode MS</vt:lpstr>
      <vt:lpstr>Eglamour template</vt:lpstr>
      <vt:lpstr>PowerPoint 演示文稿</vt:lpstr>
      <vt:lpstr>3.4. Vận dụng tư tưởng Hồ Chí Minh về độc lập dân tộc gắn liền với chủ nghĩa xã hội trong sự nghiệp cách mạng Việt Nam hiện nay</vt:lpstr>
      <vt:lpstr>3.4.1. Kiên định mục tiêu và con đường cách mạng mà Hồ Chí Minh đã xác định</vt:lpstr>
      <vt:lpstr>3.4.2. Phát huy sức mạnh dân chủ xã hội chủ nghĩa</vt:lpstr>
      <vt:lpstr>3.4.2. Phát huy sức mạnh dân chủ xã hội chủ nghĩa</vt:lpstr>
      <vt:lpstr>3.4.2. Phát huy sức mạnh dân chủ xã hội chủ nghĩa</vt:lpstr>
      <vt:lpstr>3.4.3. Củng cố, kiện toàn, phát huy sức mạnh và hiệu quả hoạt động của toàn bộ hệ thống chính trị</vt:lpstr>
      <vt:lpstr>3.3.4. Đấu tranh chống những biểu hiện suy thoái về tư tưởng, chính trị, đạo đức, lối sống và “tự diễn biến”, “tự chuyển hoá” trong nội bộ.</vt:lpstr>
      <vt:lpstr>PowerPoint 演示文稿</vt:lpstr>
      <vt:lpstr>Tài liệu tham khảo</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3 TƯ TƯỞNG HỒ CHÍ MINH VỀ ĐỘC LẬP DÂN TỘCVÀ CHỦ NGHĨA XÃ HỘI</dc:title>
  <dc:creator>admin</dc:creator>
  <cp:lastModifiedBy>Nguyen Hoang Dat (K17 HCM)</cp:lastModifiedBy>
  <cp:revision>18</cp:revision>
  <dcterms:created xsi:type="dcterms:W3CDTF">2025-04-15T15:14:54Z</dcterms:created>
  <dcterms:modified xsi:type="dcterms:W3CDTF">2025-04-15T15:19:24Z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830A6816CF3A479FA53013F1761AA434_12</vt:lpwstr>
  </property>
  <property fmtid="{D5CDD505-2E9C-101B-9397-08002B2CF9AE}" pid="3" name="KSOProductBuildVer">
    <vt:lpwstr>2057-12.2.0.20755</vt:lpwstr>
  </property>
</Properties>
</file>